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7" r:id="rId2"/>
    <p:sldId id="265" r:id="rId3"/>
    <p:sldId id="258" r:id="rId4"/>
    <p:sldId id="259" r:id="rId5"/>
    <p:sldId id="260" r:id="rId6"/>
    <p:sldId id="261" r:id="rId7"/>
    <p:sldId id="262" r:id="rId8"/>
    <p:sldId id="264" r:id="rId9"/>
    <p:sldId id="26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BEA"/>
    <a:srgbClr val="EAE8EB"/>
    <a:srgbClr val="DEDF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27"/>
    <p:restoredTop sz="94694"/>
  </p:normalViewPr>
  <p:slideViewPr>
    <p:cSldViewPr snapToGrid="0" snapToObjects="1">
      <p:cViewPr varScale="1">
        <p:scale>
          <a:sx n="117" d="100"/>
          <a:sy n="117" d="100"/>
        </p:scale>
        <p:origin x="71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91F3A-ACD3-FB42-A550-7927CA2F5E4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75CFFA9-D660-F840-A4D3-950742BE09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0C51FFAE-77DB-CB49-9A7D-8B2B1B47FEF5}"/>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5" name="Footer Placeholder 4">
            <a:extLst>
              <a:ext uri="{FF2B5EF4-FFF2-40B4-BE49-F238E27FC236}">
                <a16:creationId xmlns:a16="http://schemas.microsoft.com/office/drawing/2014/main" id="{75B8FC85-473C-E445-B2EE-C6B829A27E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DFFDAB-52EA-1145-AEDC-73440EF73517}"/>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362246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7B16C-93C4-E84D-88DA-3065236C33B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DF0E265-3F39-6F47-AE39-3729508938A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2ACAB82-5FCC-5048-961C-63453740D246}"/>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5" name="Footer Placeholder 4">
            <a:extLst>
              <a:ext uri="{FF2B5EF4-FFF2-40B4-BE49-F238E27FC236}">
                <a16:creationId xmlns:a16="http://schemas.microsoft.com/office/drawing/2014/main" id="{B0D51F9B-F778-F74C-B00D-BE6123F6C7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4B98A3-0CD1-8E4B-AF72-CAA4D1146B14}"/>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2257606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15C04DB-36A1-5A40-B2F5-FB3BFEDA3A0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6E95886-60CE-CE43-9CF3-166DF9C0FFC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D609126-1CE7-AF4C-AE5E-D8519457BCD8}"/>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5" name="Footer Placeholder 4">
            <a:extLst>
              <a:ext uri="{FF2B5EF4-FFF2-40B4-BE49-F238E27FC236}">
                <a16:creationId xmlns:a16="http://schemas.microsoft.com/office/drawing/2014/main" id="{D93B7BB9-2E30-394A-819F-245E7D6E9A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AEECD8-7463-3540-876C-46C5BD754E3B}"/>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1069178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A5297-9BD7-0A4C-89A9-F0FF6D74074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11E1571-FC63-A849-B03E-9429551DFED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A424FA3-8C3B-2848-B188-F12BEB7BB1AB}"/>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5" name="Footer Placeholder 4">
            <a:extLst>
              <a:ext uri="{FF2B5EF4-FFF2-40B4-BE49-F238E27FC236}">
                <a16:creationId xmlns:a16="http://schemas.microsoft.com/office/drawing/2014/main" id="{D733E13B-7F56-8F4D-AA35-522932C82A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EC6E64-0417-6541-9BAF-7305CC2620EF}"/>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3169379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14FCF-0121-E049-81FD-10473240D09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1AE5A0B-78B3-0947-88F8-0FC69B7CB6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468066D-823A-4640-A837-6224AF6425B2}"/>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5" name="Footer Placeholder 4">
            <a:extLst>
              <a:ext uri="{FF2B5EF4-FFF2-40B4-BE49-F238E27FC236}">
                <a16:creationId xmlns:a16="http://schemas.microsoft.com/office/drawing/2014/main" id="{BBC95C98-6B46-A64F-B0EF-9A58CF1D43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7263D3-2E13-5C4A-B345-086A109A0225}"/>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3568763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D9B59-CE65-A14D-BED3-07A7868D6B8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8BBCE3E-8E43-C74F-91CD-3F9808CAE6E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F905DF8-18FF-D348-996A-C7FEA6BFFC7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75020D6-7244-A843-945C-7352217F49CD}"/>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6" name="Footer Placeholder 5">
            <a:extLst>
              <a:ext uri="{FF2B5EF4-FFF2-40B4-BE49-F238E27FC236}">
                <a16:creationId xmlns:a16="http://schemas.microsoft.com/office/drawing/2014/main" id="{4F24EA97-8E97-8849-94D2-B486BDAEB0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0EF34E-4A9E-9B4D-B8E5-DDA7BEEEABDC}"/>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1315372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26EBA-D442-7049-AFF0-577E92E30F21}"/>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CDF38D0-2CE9-F742-93CC-C58DAB0481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D61648-8A2B-174C-B9AC-57F873C2800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9064601-58E8-CA44-BE81-51AEDC525F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F655A03-1E8E-CE44-B59F-6399606C963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A0B973E-12DD-A44A-BE4D-44C5FD0C6553}"/>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8" name="Footer Placeholder 7">
            <a:extLst>
              <a:ext uri="{FF2B5EF4-FFF2-40B4-BE49-F238E27FC236}">
                <a16:creationId xmlns:a16="http://schemas.microsoft.com/office/drawing/2014/main" id="{5655207F-9619-E749-84C8-8CD73199F9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8C696FB-7BE0-C147-A953-CC0BA1FCB862}"/>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1857865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23DD8-98C9-1646-BFC5-A8152872AC88}"/>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35F0E35-DA3D-8542-9BC8-0BBB3F0A55CA}"/>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4" name="Footer Placeholder 3">
            <a:extLst>
              <a:ext uri="{FF2B5EF4-FFF2-40B4-BE49-F238E27FC236}">
                <a16:creationId xmlns:a16="http://schemas.microsoft.com/office/drawing/2014/main" id="{BE4E8C6D-33B7-F345-A53B-3A304E5BF0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B47009-447D-EC4F-9B19-9D1671E3CBCD}"/>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3909374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BCD98D-014F-7043-8A0F-0DFFA312ABAA}"/>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3" name="Footer Placeholder 2">
            <a:extLst>
              <a:ext uri="{FF2B5EF4-FFF2-40B4-BE49-F238E27FC236}">
                <a16:creationId xmlns:a16="http://schemas.microsoft.com/office/drawing/2014/main" id="{68A515C0-05F4-4349-B6DF-0D5FE3F1175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AA6A2FF-6826-7C44-8836-F97ADC60D4C4}"/>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411269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B4A96-E010-E642-824A-2D8D4BC2B1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9BDCD1F-8ADD-2440-9659-9FFA9B9447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5E98147-ACEE-164F-A868-60ABE43E8C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715AD7C-097A-6442-9308-6E76D95B2642}"/>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6" name="Footer Placeholder 5">
            <a:extLst>
              <a:ext uri="{FF2B5EF4-FFF2-40B4-BE49-F238E27FC236}">
                <a16:creationId xmlns:a16="http://schemas.microsoft.com/office/drawing/2014/main" id="{ED0CDCE4-3DD4-5C48-AB5A-0E12AD7E1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FB22F6-926A-0A4E-97FF-1F6F3BC6FD83}"/>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2348883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24E9F-C650-AD4D-A7CC-CD40B698BED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2359D85-5199-3E4D-8E4B-75B75A2BE2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E2E2EB7-BDE9-2045-A62D-1F98CED5FE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C9AE4E0-1BA9-074D-9BAD-ECF5BD5CFF97}"/>
              </a:ext>
            </a:extLst>
          </p:cNvPr>
          <p:cNvSpPr>
            <a:spLocks noGrp="1"/>
          </p:cNvSpPr>
          <p:nvPr>
            <p:ph type="dt" sz="half" idx="10"/>
          </p:nvPr>
        </p:nvSpPr>
        <p:spPr/>
        <p:txBody>
          <a:bodyPr/>
          <a:lstStyle/>
          <a:p>
            <a:fld id="{B7217060-342B-3C48-867E-A0605E8415D3}" type="datetimeFigureOut">
              <a:rPr lang="en-US" smtClean="0"/>
              <a:t>1/30/20</a:t>
            </a:fld>
            <a:endParaRPr lang="en-US"/>
          </a:p>
        </p:txBody>
      </p:sp>
      <p:sp>
        <p:nvSpPr>
          <p:cNvPr id="6" name="Footer Placeholder 5">
            <a:extLst>
              <a:ext uri="{FF2B5EF4-FFF2-40B4-BE49-F238E27FC236}">
                <a16:creationId xmlns:a16="http://schemas.microsoft.com/office/drawing/2014/main" id="{FEEA616C-5B91-4E45-ABF4-BA826B8595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E9BF66-EEDA-274E-9914-F3D648CCB683}"/>
              </a:ext>
            </a:extLst>
          </p:cNvPr>
          <p:cNvSpPr>
            <a:spLocks noGrp="1"/>
          </p:cNvSpPr>
          <p:nvPr>
            <p:ph type="sldNum" sz="quarter" idx="12"/>
          </p:nvPr>
        </p:nvSpPr>
        <p:spPr/>
        <p:txBody>
          <a:bodyPr/>
          <a:lstStyle/>
          <a:p>
            <a:fld id="{BF882A51-9626-724B-B8B1-DC364A2C8413}" type="slidenum">
              <a:rPr lang="en-US" smtClean="0"/>
              <a:t>‹#›</a:t>
            </a:fld>
            <a:endParaRPr lang="en-US"/>
          </a:p>
        </p:txBody>
      </p:sp>
    </p:spTree>
    <p:extLst>
      <p:ext uri="{BB962C8B-B14F-4D97-AF65-F5344CB8AC3E}">
        <p14:creationId xmlns:p14="http://schemas.microsoft.com/office/powerpoint/2010/main" val="1655061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21F30D-F76B-8049-9ACD-E57D98002F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E30C385-3321-234F-AA63-C5E0E7C4E2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265FA0B-1D79-FB41-9668-5B4484735C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217060-342B-3C48-867E-A0605E8415D3}" type="datetimeFigureOut">
              <a:rPr lang="en-US" smtClean="0"/>
              <a:t>1/30/20</a:t>
            </a:fld>
            <a:endParaRPr lang="en-US"/>
          </a:p>
        </p:txBody>
      </p:sp>
      <p:sp>
        <p:nvSpPr>
          <p:cNvPr id="5" name="Footer Placeholder 4">
            <a:extLst>
              <a:ext uri="{FF2B5EF4-FFF2-40B4-BE49-F238E27FC236}">
                <a16:creationId xmlns:a16="http://schemas.microsoft.com/office/drawing/2014/main" id="{35261BDF-4922-B343-847E-EBAFEBABD3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E6B4C47-D56F-8C4E-8543-709150F2AA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882A51-9626-724B-B8B1-DC364A2C8413}" type="slidenum">
              <a:rPr lang="en-US" smtClean="0"/>
              <a:t>‹#›</a:t>
            </a:fld>
            <a:endParaRPr lang="en-US"/>
          </a:p>
        </p:txBody>
      </p:sp>
    </p:spTree>
    <p:extLst>
      <p:ext uri="{BB962C8B-B14F-4D97-AF65-F5344CB8AC3E}">
        <p14:creationId xmlns:p14="http://schemas.microsoft.com/office/powerpoint/2010/main" val="806220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7EBEA"/>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159A473-31DD-4240-A959-A9D1AAC2D4B5}"/>
              </a:ext>
            </a:extLst>
          </p:cNvPr>
          <p:cNvGrpSpPr/>
          <p:nvPr/>
        </p:nvGrpSpPr>
        <p:grpSpPr>
          <a:xfrm>
            <a:off x="5660013" y="449705"/>
            <a:ext cx="6716077" cy="5171277"/>
            <a:chOff x="4190974" y="-4760"/>
            <a:chExt cx="8221304" cy="6330279"/>
          </a:xfrm>
        </p:grpSpPr>
        <p:grpSp>
          <p:nvGrpSpPr>
            <p:cNvPr id="3" name="Group 2">
              <a:extLst>
                <a:ext uri="{FF2B5EF4-FFF2-40B4-BE49-F238E27FC236}">
                  <a16:creationId xmlns:a16="http://schemas.microsoft.com/office/drawing/2014/main" id="{FDD4BEBA-B451-DC42-BCC1-9F0A20FB3D4A}"/>
                </a:ext>
              </a:extLst>
            </p:cNvPr>
            <p:cNvGrpSpPr/>
            <p:nvPr/>
          </p:nvGrpSpPr>
          <p:grpSpPr>
            <a:xfrm rot="493116">
              <a:off x="5558969" y="635873"/>
              <a:ext cx="5152426" cy="5689646"/>
              <a:chOff x="393700" y="381000"/>
              <a:chExt cx="5359400" cy="5918200"/>
            </a:xfrm>
          </p:grpSpPr>
          <p:sp>
            <p:nvSpPr>
              <p:cNvPr id="2" name="Rectangle 1">
                <a:extLst>
                  <a:ext uri="{FF2B5EF4-FFF2-40B4-BE49-F238E27FC236}">
                    <a16:creationId xmlns:a16="http://schemas.microsoft.com/office/drawing/2014/main" id="{D8F71E1B-D4A5-944E-B800-1ECF72ABDA20}"/>
                  </a:ext>
                </a:extLst>
              </p:cNvPr>
              <p:cNvSpPr/>
              <p:nvPr/>
            </p:nvSpPr>
            <p:spPr>
              <a:xfrm>
                <a:off x="393700" y="381000"/>
                <a:ext cx="5359400" cy="591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group of people sitting at a table&#10;&#10;Description automatically generated">
                <a:extLst>
                  <a:ext uri="{FF2B5EF4-FFF2-40B4-BE49-F238E27FC236}">
                    <a16:creationId xmlns:a16="http://schemas.microsoft.com/office/drawing/2014/main" id="{A290A301-E942-AB46-A1C7-6373D73BC5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8772" y="491213"/>
                <a:ext cx="5147698" cy="5693354"/>
              </a:xfrm>
              <a:prstGeom prst="rect">
                <a:avLst/>
              </a:prstGeom>
            </p:spPr>
          </p:pic>
        </p:grpSp>
        <p:pic>
          <p:nvPicPr>
            <p:cNvPr id="6" name="Picture 5" descr="A picture containing mirror&#10;&#10;Description automatically generated">
              <a:extLst>
                <a:ext uri="{FF2B5EF4-FFF2-40B4-BE49-F238E27FC236}">
                  <a16:creationId xmlns:a16="http://schemas.microsoft.com/office/drawing/2014/main" id="{876602A9-CFA9-0147-88EA-902387ECE6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0089">
              <a:off x="4190974" y="286163"/>
              <a:ext cx="2529834" cy="4745506"/>
            </a:xfrm>
            <a:prstGeom prst="rect">
              <a:avLst/>
            </a:prstGeom>
          </p:spPr>
        </p:pic>
        <p:pic>
          <p:nvPicPr>
            <p:cNvPr id="9" name="Picture 8" descr="A picture containing sitting, table&#10;&#10;Description automatically generated">
              <a:extLst>
                <a:ext uri="{FF2B5EF4-FFF2-40B4-BE49-F238E27FC236}">
                  <a16:creationId xmlns:a16="http://schemas.microsoft.com/office/drawing/2014/main" id="{74BA2586-F1EC-9044-BB5E-1CD6116BC42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360607">
              <a:off x="10131895" y="3568700"/>
              <a:ext cx="1529559" cy="2470150"/>
            </a:xfrm>
            <a:prstGeom prst="rect">
              <a:avLst/>
            </a:prstGeom>
          </p:spPr>
        </p:pic>
        <p:pic>
          <p:nvPicPr>
            <p:cNvPr id="11" name="Picture 10" descr="A picture containing helmet, drawing, bird, cup&#10;&#10;Description automatically generated">
              <a:extLst>
                <a:ext uri="{FF2B5EF4-FFF2-40B4-BE49-F238E27FC236}">
                  <a16:creationId xmlns:a16="http://schemas.microsoft.com/office/drawing/2014/main" id="{6D449544-4A15-4142-ACB6-F86FB5B241C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801077">
              <a:off x="8610347" y="-4760"/>
              <a:ext cx="3801931" cy="1608509"/>
            </a:xfrm>
            <a:prstGeom prst="rect">
              <a:avLst/>
            </a:prstGeom>
          </p:spPr>
        </p:pic>
      </p:grpSp>
      <p:pic>
        <p:nvPicPr>
          <p:cNvPr id="13" name="Picture 12" descr="A picture containing food, light, drawing&#10;&#10;Description automatically generated">
            <a:extLst>
              <a:ext uri="{FF2B5EF4-FFF2-40B4-BE49-F238E27FC236}">
                <a16:creationId xmlns:a16="http://schemas.microsoft.com/office/drawing/2014/main" id="{46FF8675-07CA-5B47-A1B7-FF24B59077C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1409830">
            <a:off x="360589" y="1644400"/>
            <a:ext cx="5803231" cy="2973438"/>
          </a:xfrm>
          <a:prstGeom prst="rect">
            <a:avLst/>
          </a:prstGeom>
        </p:spPr>
      </p:pic>
      <p:pic>
        <p:nvPicPr>
          <p:cNvPr id="10" name="Picture 9" descr="A picture containing black, knife&#10;&#10;Description automatically generated">
            <a:extLst>
              <a:ext uri="{FF2B5EF4-FFF2-40B4-BE49-F238E27FC236}">
                <a16:creationId xmlns:a16="http://schemas.microsoft.com/office/drawing/2014/main" id="{31E4494C-4E8C-4244-931C-E839A24E9901}"/>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194222" y="4552679"/>
            <a:ext cx="5286369" cy="2305322"/>
          </a:xfrm>
          <a:prstGeom prst="rect">
            <a:avLst/>
          </a:prstGeom>
        </p:spPr>
      </p:pic>
    </p:spTree>
    <p:extLst>
      <p:ext uri="{BB962C8B-B14F-4D97-AF65-F5344CB8AC3E}">
        <p14:creationId xmlns:p14="http://schemas.microsoft.com/office/powerpoint/2010/main" val="4102109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7EBEA"/>
        </a:solidFill>
        <a:effectLst/>
      </p:bgPr>
    </p:bg>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3309E4CA-7B0A-4A4B-9324-EC4CDB661B3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9986" y="1131762"/>
            <a:ext cx="8280400" cy="4943399"/>
          </a:xfrm>
          <a:prstGeom prst="rect">
            <a:avLst/>
          </a:prstGeom>
        </p:spPr>
      </p:pic>
      <p:grpSp>
        <p:nvGrpSpPr>
          <p:cNvPr id="4" name="Group 3">
            <a:extLst>
              <a:ext uri="{FF2B5EF4-FFF2-40B4-BE49-F238E27FC236}">
                <a16:creationId xmlns:a16="http://schemas.microsoft.com/office/drawing/2014/main" id="{5D344EF2-F21D-4E4F-8F84-E6BEC3EF4B6A}"/>
              </a:ext>
            </a:extLst>
          </p:cNvPr>
          <p:cNvGrpSpPr/>
          <p:nvPr/>
        </p:nvGrpSpPr>
        <p:grpSpPr>
          <a:xfrm rot="374238">
            <a:off x="2667276" y="382292"/>
            <a:ext cx="3182828" cy="834324"/>
            <a:chOff x="-1" y="336550"/>
            <a:chExt cx="3481852" cy="834324"/>
          </a:xfrm>
        </p:grpSpPr>
        <p:pic>
          <p:nvPicPr>
            <p:cNvPr id="5" name="Picture 4" descr="A picture containing board, sitting, wooden, table&#10;&#10;Description automatically generated">
              <a:extLst>
                <a:ext uri="{FF2B5EF4-FFF2-40B4-BE49-F238E27FC236}">
                  <a16:creationId xmlns:a16="http://schemas.microsoft.com/office/drawing/2014/main" id="{9430457E-7988-5146-B7F3-9FFE2DDBC81A}"/>
                </a:ext>
              </a:extLst>
            </p:cNvPr>
            <p:cNvPicPr>
              <a:picLocks noChangeAspect="1"/>
            </p:cNvPicPr>
            <p:nvPr/>
          </p:nvPicPr>
          <p:blipFill>
            <a:blip r:embed="rId3"/>
            <a:stretch>
              <a:fillRect/>
            </a:stretch>
          </p:blipFill>
          <p:spPr>
            <a:xfrm>
              <a:off x="-1" y="336550"/>
              <a:ext cx="3481852" cy="834324"/>
            </a:xfrm>
            <a:prstGeom prst="rect">
              <a:avLst/>
            </a:prstGeom>
          </p:spPr>
        </p:pic>
        <p:sp>
          <p:nvSpPr>
            <p:cNvPr id="6" name="TextBox 5">
              <a:extLst>
                <a:ext uri="{FF2B5EF4-FFF2-40B4-BE49-F238E27FC236}">
                  <a16:creationId xmlns:a16="http://schemas.microsoft.com/office/drawing/2014/main" id="{56158C4C-11C5-E549-B1D4-AA0CA13FC8AF}"/>
                </a:ext>
              </a:extLst>
            </p:cNvPr>
            <p:cNvSpPr txBox="1"/>
            <p:nvPr/>
          </p:nvSpPr>
          <p:spPr>
            <a:xfrm>
              <a:off x="177799" y="459888"/>
              <a:ext cx="3176841" cy="553998"/>
            </a:xfrm>
            <a:prstGeom prst="rect">
              <a:avLst/>
            </a:prstGeom>
            <a:noFill/>
          </p:spPr>
          <p:txBody>
            <a:bodyPr wrap="square" rtlCol="0">
              <a:spAutoFit/>
            </a:bodyPr>
            <a:lstStyle/>
            <a:p>
              <a:pPr algn="ctr"/>
              <a:r>
                <a:rPr lang="en-US" sz="3000" i="1" dirty="0">
                  <a:latin typeface="+mj-lt"/>
                </a:rPr>
                <a:t>Make Pyramids</a:t>
              </a:r>
            </a:p>
          </p:txBody>
        </p:sp>
      </p:grpSp>
      <p:sp>
        <p:nvSpPr>
          <p:cNvPr id="2" name="Rectangle 1">
            <a:extLst>
              <a:ext uri="{FF2B5EF4-FFF2-40B4-BE49-F238E27FC236}">
                <a16:creationId xmlns:a16="http://schemas.microsoft.com/office/drawing/2014/main" id="{C1CCE88A-ECB5-524D-B746-F67D8E0D9EC6}"/>
              </a:ext>
            </a:extLst>
          </p:cNvPr>
          <p:cNvSpPr/>
          <p:nvPr/>
        </p:nvSpPr>
        <p:spPr>
          <a:xfrm>
            <a:off x="8958943" y="1422738"/>
            <a:ext cx="2852057" cy="3693319"/>
          </a:xfrm>
          <a:prstGeom prst="rect">
            <a:avLst/>
          </a:prstGeom>
        </p:spPr>
        <p:txBody>
          <a:bodyPr wrap="square">
            <a:spAutoFit/>
          </a:bodyPr>
          <a:lstStyle/>
          <a:p>
            <a:r>
              <a:rPr lang="en-GB" b="1" dirty="0">
                <a:solidFill>
                  <a:srgbClr val="EB2A85"/>
                </a:solidFill>
                <a:latin typeface="+mj-lt"/>
              </a:rPr>
              <a:t>STEP 1:</a:t>
            </a:r>
            <a:r>
              <a:rPr lang="en-GB" dirty="0">
                <a:solidFill>
                  <a:srgbClr val="373737"/>
                </a:solidFill>
                <a:latin typeface="+mj-lt"/>
              </a:rPr>
              <a:t> Start by building pyramids with four marshmallows at the base and one at the top. Use 1/2 length strands of spaghetti to connect the base and full length strands to connect the base to the marshmallow at the top.</a:t>
            </a:r>
          </a:p>
          <a:p>
            <a:r>
              <a:rPr lang="en-GB" dirty="0">
                <a:solidFill>
                  <a:srgbClr val="373737"/>
                </a:solidFill>
                <a:latin typeface="+mj-lt"/>
              </a:rPr>
              <a:t>And remember, always push the spaghetti deep into the marshmallow, it provides more grip (B).</a:t>
            </a:r>
            <a:endParaRPr lang="en-GB" b="0" i="0" dirty="0">
              <a:solidFill>
                <a:srgbClr val="373737"/>
              </a:solidFill>
              <a:effectLst/>
              <a:latin typeface="+mj-lt"/>
            </a:endParaRPr>
          </a:p>
        </p:txBody>
      </p:sp>
    </p:spTree>
    <p:extLst>
      <p:ext uri="{BB962C8B-B14F-4D97-AF65-F5344CB8AC3E}">
        <p14:creationId xmlns:p14="http://schemas.microsoft.com/office/powerpoint/2010/main" val="338871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7EBEA"/>
        </a:solidFill>
        <a:effectLst/>
      </p:bgPr>
    </p:bg>
    <p:spTree>
      <p:nvGrpSpPr>
        <p:cNvPr id="1" name=""/>
        <p:cNvGrpSpPr/>
        <p:nvPr/>
      </p:nvGrpSpPr>
      <p:grpSpPr>
        <a:xfrm>
          <a:off x="0" y="0"/>
          <a:ext cx="0" cy="0"/>
          <a:chOff x="0" y="0"/>
          <a:chExt cx="0" cy="0"/>
        </a:xfrm>
      </p:grpSpPr>
      <p:pic>
        <p:nvPicPr>
          <p:cNvPr id="5" name="Picture 4" descr="A close up of a tripod&#10;&#10;Description automatically generated">
            <a:extLst>
              <a:ext uri="{FF2B5EF4-FFF2-40B4-BE49-F238E27FC236}">
                <a16:creationId xmlns:a16="http://schemas.microsoft.com/office/drawing/2014/main" id="{A3EF4F84-9745-164C-BC22-6757E3306D7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3626" y="1352105"/>
            <a:ext cx="8637918" cy="4863148"/>
          </a:xfrm>
          <a:prstGeom prst="rect">
            <a:avLst/>
          </a:prstGeom>
        </p:spPr>
      </p:pic>
      <p:grpSp>
        <p:nvGrpSpPr>
          <p:cNvPr id="6" name="Group 5">
            <a:extLst>
              <a:ext uri="{FF2B5EF4-FFF2-40B4-BE49-F238E27FC236}">
                <a16:creationId xmlns:a16="http://schemas.microsoft.com/office/drawing/2014/main" id="{D746F8DE-B6E5-6949-9196-DC39707DD9E9}"/>
              </a:ext>
            </a:extLst>
          </p:cNvPr>
          <p:cNvGrpSpPr/>
          <p:nvPr/>
        </p:nvGrpSpPr>
        <p:grpSpPr>
          <a:xfrm rot="374238">
            <a:off x="2153832" y="411321"/>
            <a:ext cx="3182828" cy="834324"/>
            <a:chOff x="-1" y="336550"/>
            <a:chExt cx="3481852" cy="834324"/>
          </a:xfrm>
        </p:grpSpPr>
        <p:pic>
          <p:nvPicPr>
            <p:cNvPr id="7" name="Picture 6" descr="A picture containing board, sitting, wooden, table&#10;&#10;Description automatically generated">
              <a:extLst>
                <a:ext uri="{FF2B5EF4-FFF2-40B4-BE49-F238E27FC236}">
                  <a16:creationId xmlns:a16="http://schemas.microsoft.com/office/drawing/2014/main" id="{FC1939B3-B48E-2946-9500-05613B0CC996}"/>
                </a:ext>
              </a:extLst>
            </p:cNvPr>
            <p:cNvPicPr>
              <a:picLocks noChangeAspect="1"/>
            </p:cNvPicPr>
            <p:nvPr/>
          </p:nvPicPr>
          <p:blipFill>
            <a:blip r:embed="rId3"/>
            <a:stretch>
              <a:fillRect/>
            </a:stretch>
          </p:blipFill>
          <p:spPr>
            <a:xfrm>
              <a:off x="-1" y="336550"/>
              <a:ext cx="3481852" cy="834324"/>
            </a:xfrm>
            <a:prstGeom prst="rect">
              <a:avLst/>
            </a:prstGeom>
          </p:spPr>
        </p:pic>
        <p:sp>
          <p:nvSpPr>
            <p:cNvPr id="8" name="TextBox 7">
              <a:extLst>
                <a:ext uri="{FF2B5EF4-FFF2-40B4-BE49-F238E27FC236}">
                  <a16:creationId xmlns:a16="http://schemas.microsoft.com/office/drawing/2014/main" id="{5914E64E-BE0B-A648-A452-977EDC01771F}"/>
                </a:ext>
              </a:extLst>
            </p:cNvPr>
            <p:cNvSpPr txBox="1"/>
            <p:nvPr/>
          </p:nvSpPr>
          <p:spPr>
            <a:xfrm>
              <a:off x="177799" y="459888"/>
              <a:ext cx="3176841" cy="553998"/>
            </a:xfrm>
            <a:prstGeom prst="rect">
              <a:avLst/>
            </a:prstGeom>
            <a:noFill/>
          </p:spPr>
          <p:txBody>
            <a:bodyPr wrap="square" rtlCol="0">
              <a:spAutoFit/>
            </a:bodyPr>
            <a:lstStyle/>
            <a:p>
              <a:pPr algn="ctr"/>
              <a:r>
                <a:rPr lang="en-US" sz="3000" i="1" dirty="0">
                  <a:latin typeface="+mj-lt"/>
                </a:rPr>
                <a:t>Join Pyramids</a:t>
              </a:r>
            </a:p>
          </p:txBody>
        </p:sp>
      </p:grpSp>
      <p:sp>
        <p:nvSpPr>
          <p:cNvPr id="2" name="Rectangle 1">
            <a:extLst>
              <a:ext uri="{FF2B5EF4-FFF2-40B4-BE49-F238E27FC236}">
                <a16:creationId xmlns:a16="http://schemas.microsoft.com/office/drawing/2014/main" id="{0AD9ABD1-98A2-754E-A91A-C7896F5B23D2}"/>
              </a:ext>
            </a:extLst>
          </p:cNvPr>
          <p:cNvSpPr/>
          <p:nvPr/>
        </p:nvSpPr>
        <p:spPr>
          <a:xfrm>
            <a:off x="8708571" y="1304836"/>
            <a:ext cx="2764971" cy="2308324"/>
          </a:xfrm>
          <a:prstGeom prst="rect">
            <a:avLst/>
          </a:prstGeom>
        </p:spPr>
        <p:txBody>
          <a:bodyPr wrap="square">
            <a:spAutoFit/>
          </a:bodyPr>
          <a:lstStyle/>
          <a:p>
            <a:r>
              <a:rPr lang="en-GB" b="1" dirty="0">
                <a:solidFill>
                  <a:srgbClr val="EB2A85"/>
                </a:solidFill>
                <a:latin typeface="+mj-lt"/>
              </a:rPr>
              <a:t>STEP 2:</a:t>
            </a:r>
            <a:r>
              <a:rPr lang="en-GB" dirty="0">
                <a:solidFill>
                  <a:srgbClr val="373737"/>
                </a:solidFill>
                <a:latin typeface="+mj-lt"/>
              </a:rPr>
              <a:t> Next, take two completed pyramids and join them together with a ‘bottomless’ pyramid.</a:t>
            </a:r>
          </a:p>
          <a:p>
            <a:endParaRPr lang="en-GB" dirty="0">
              <a:solidFill>
                <a:srgbClr val="373737"/>
              </a:solidFill>
              <a:latin typeface="+mj-lt"/>
            </a:endParaRPr>
          </a:p>
          <a:p>
            <a:r>
              <a:rPr lang="en-GB" b="1" dirty="0">
                <a:solidFill>
                  <a:srgbClr val="EB2A85"/>
                </a:solidFill>
                <a:latin typeface="+mj-lt"/>
              </a:rPr>
              <a:t>STEP 3:</a:t>
            </a:r>
            <a:r>
              <a:rPr lang="en-GB" dirty="0">
                <a:solidFill>
                  <a:srgbClr val="373737"/>
                </a:solidFill>
                <a:latin typeface="+mj-lt"/>
              </a:rPr>
              <a:t> Connect the bases of the two pyramids with two strands of spaghetti.</a:t>
            </a:r>
            <a:endParaRPr lang="en-GB" b="0" i="0" dirty="0">
              <a:solidFill>
                <a:srgbClr val="373737"/>
              </a:solidFill>
              <a:effectLst/>
              <a:latin typeface="+mj-lt"/>
            </a:endParaRPr>
          </a:p>
        </p:txBody>
      </p:sp>
    </p:spTree>
    <p:extLst>
      <p:ext uri="{BB962C8B-B14F-4D97-AF65-F5344CB8AC3E}">
        <p14:creationId xmlns:p14="http://schemas.microsoft.com/office/powerpoint/2010/main" val="3052726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7EBEA"/>
        </a:solidFill>
        <a:effectLst/>
      </p:bgPr>
    </p:bg>
    <p:spTree>
      <p:nvGrpSpPr>
        <p:cNvPr id="1" name=""/>
        <p:cNvGrpSpPr/>
        <p:nvPr/>
      </p:nvGrpSpPr>
      <p:grpSpPr>
        <a:xfrm>
          <a:off x="0" y="0"/>
          <a:ext cx="0" cy="0"/>
          <a:chOff x="0" y="0"/>
          <a:chExt cx="0" cy="0"/>
        </a:xfrm>
      </p:grpSpPr>
      <p:pic>
        <p:nvPicPr>
          <p:cNvPr id="5" name="Picture 4" descr="A close up of an object&#10;&#10;Description automatically generated">
            <a:extLst>
              <a:ext uri="{FF2B5EF4-FFF2-40B4-BE49-F238E27FC236}">
                <a16:creationId xmlns:a16="http://schemas.microsoft.com/office/drawing/2014/main" id="{9ACA41F3-CB38-CF4E-8B73-86A98D1CCD8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5908" y="1491343"/>
            <a:ext cx="8570048" cy="4824937"/>
          </a:xfrm>
          <a:prstGeom prst="rect">
            <a:avLst/>
          </a:prstGeom>
        </p:spPr>
      </p:pic>
      <p:grpSp>
        <p:nvGrpSpPr>
          <p:cNvPr id="10" name="Group 9">
            <a:extLst>
              <a:ext uri="{FF2B5EF4-FFF2-40B4-BE49-F238E27FC236}">
                <a16:creationId xmlns:a16="http://schemas.microsoft.com/office/drawing/2014/main" id="{1864441A-A290-1E4F-9108-C691FED0AC5C}"/>
              </a:ext>
            </a:extLst>
          </p:cNvPr>
          <p:cNvGrpSpPr/>
          <p:nvPr/>
        </p:nvGrpSpPr>
        <p:grpSpPr>
          <a:xfrm rot="20838523">
            <a:off x="449037" y="842516"/>
            <a:ext cx="2960191" cy="834324"/>
            <a:chOff x="-1" y="336550"/>
            <a:chExt cx="3481852" cy="834324"/>
          </a:xfrm>
        </p:grpSpPr>
        <p:pic>
          <p:nvPicPr>
            <p:cNvPr id="11" name="Picture 10" descr="A picture containing board, sitting, wooden, table&#10;&#10;Description automatically generated">
              <a:extLst>
                <a:ext uri="{FF2B5EF4-FFF2-40B4-BE49-F238E27FC236}">
                  <a16:creationId xmlns:a16="http://schemas.microsoft.com/office/drawing/2014/main" id="{BFAE11A4-60B9-5B45-9F47-CEC6ED745405}"/>
                </a:ext>
              </a:extLst>
            </p:cNvPr>
            <p:cNvPicPr>
              <a:picLocks noChangeAspect="1"/>
            </p:cNvPicPr>
            <p:nvPr/>
          </p:nvPicPr>
          <p:blipFill>
            <a:blip r:embed="rId3"/>
            <a:stretch>
              <a:fillRect/>
            </a:stretch>
          </p:blipFill>
          <p:spPr>
            <a:xfrm>
              <a:off x="-1" y="336550"/>
              <a:ext cx="3481852" cy="834324"/>
            </a:xfrm>
            <a:prstGeom prst="rect">
              <a:avLst/>
            </a:prstGeom>
          </p:spPr>
        </p:pic>
        <p:sp>
          <p:nvSpPr>
            <p:cNvPr id="12" name="TextBox 11">
              <a:extLst>
                <a:ext uri="{FF2B5EF4-FFF2-40B4-BE49-F238E27FC236}">
                  <a16:creationId xmlns:a16="http://schemas.microsoft.com/office/drawing/2014/main" id="{C42A7554-CAA1-3B4B-B436-8BF49218DAA2}"/>
                </a:ext>
              </a:extLst>
            </p:cNvPr>
            <p:cNvSpPr txBox="1"/>
            <p:nvPr/>
          </p:nvSpPr>
          <p:spPr>
            <a:xfrm>
              <a:off x="177799" y="459888"/>
              <a:ext cx="3176841" cy="553998"/>
            </a:xfrm>
            <a:prstGeom prst="rect">
              <a:avLst/>
            </a:prstGeom>
            <a:noFill/>
          </p:spPr>
          <p:txBody>
            <a:bodyPr wrap="square" rtlCol="0">
              <a:spAutoFit/>
            </a:bodyPr>
            <a:lstStyle/>
            <a:p>
              <a:pPr algn="ctr"/>
              <a:r>
                <a:rPr lang="en-US" sz="3000" i="1" dirty="0">
                  <a:latin typeface="+mj-lt"/>
                </a:rPr>
                <a:t>Layer 1</a:t>
              </a:r>
            </a:p>
          </p:txBody>
        </p:sp>
      </p:grpSp>
      <p:sp>
        <p:nvSpPr>
          <p:cNvPr id="2" name="Rectangle 1">
            <a:extLst>
              <a:ext uri="{FF2B5EF4-FFF2-40B4-BE49-F238E27FC236}">
                <a16:creationId xmlns:a16="http://schemas.microsoft.com/office/drawing/2014/main" id="{49DB9E7A-312B-0F42-811E-3F485DDBF386}"/>
              </a:ext>
            </a:extLst>
          </p:cNvPr>
          <p:cNvSpPr/>
          <p:nvPr/>
        </p:nvSpPr>
        <p:spPr>
          <a:xfrm>
            <a:off x="8871857" y="1003050"/>
            <a:ext cx="2601686" cy="2862322"/>
          </a:xfrm>
          <a:prstGeom prst="rect">
            <a:avLst/>
          </a:prstGeom>
        </p:spPr>
        <p:txBody>
          <a:bodyPr wrap="square">
            <a:spAutoFit/>
          </a:bodyPr>
          <a:lstStyle/>
          <a:p>
            <a:r>
              <a:rPr lang="en-GB" b="1" dirty="0">
                <a:solidFill>
                  <a:srgbClr val="EB2A85"/>
                </a:solidFill>
                <a:latin typeface="+mj-lt"/>
              </a:rPr>
              <a:t>STEP 4:</a:t>
            </a:r>
            <a:r>
              <a:rPr lang="en-GB" dirty="0">
                <a:solidFill>
                  <a:srgbClr val="373737"/>
                </a:solidFill>
                <a:latin typeface="+mj-lt"/>
              </a:rPr>
              <a:t> Continue joining pyramids until you have three rows, each consisting of four pyramids.</a:t>
            </a:r>
          </a:p>
          <a:p>
            <a:r>
              <a:rPr lang="en-GB" b="1" dirty="0">
                <a:solidFill>
                  <a:srgbClr val="EB2A85"/>
                </a:solidFill>
                <a:latin typeface="+mj-lt"/>
              </a:rPr>
              <a:t>STEP 5:</a:t>
            </a:r>
            <a:r>
              <a:rPr lang="en-GB" dirty="0">
                <a:solidFill>
                  <a:srgbClr val="373737"/>
                </a:solidFill>
                <a:latin typeface="+mj-lt"/>
              </a:rPr>
              <a:t> Connect the tops of the pyramids with horizontal lengths of spaghetti to complete the first layer.</a:t>
            </a:r>
            <a:endParaRPr lang="en-GB" b="0" i="0" dirty="0">
              <a:solidFill>
                <a:srgbClr val="373737"/>
              </a:solidFill>
              <a:effectLst/>
              <a:latin typeface="+mj-lt"/>
            </a:endParaRPr>
          </a:p>
        </p:txBody>
      </p:sp>
    </p:spTree>
    <p:extLst>
      <p:ext uri="{BB962C8B-B14F-4D97-AF65-F5344CB8AC3E}">
        <p14:creationId xmlns:p14="http://schemas.microsoft.com/office/powerpoint/2010/main" val="1836416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7EBEA"/>
        </a:solidFill>
        <a:effectLst/>
      </p:bgPr>
    </p:bg>
    <p:spTree>
      <p:nvGrpSpPr>
        <p:cNvPr id="1" name=""/>
        <p:cNvGrpSpPr/>
        <p:nvPr/>
      </p:nvGrpSpPr>
      <p:grpSpPr>
        <a:xfrm>
          <a:off x="0" y="0"/>
          <a:ext cx="0" cy="0"/>
          <a:chOff x="0" y="0"/>
          <a:chExt cx="0" cy="0"/>
        </a:xfrm>
      </p:grpSpPr>
      <p:pic>
        <p:nvPicPr>
          <p:cNvPr id="5" name="Picture 4" descr="A close up of a logo&#10;&#10;Description automatically generated">
            <a:extLst>
              <a:ext uri="{FF2B5EF4-FFF2-40B4-BE49-F238E27FC236}">
                <a16:creationId xmlns:a16="http://schemas.microsoft.com/office/drawing/2014/main" id="{88655117-A94F-2D4E-8228-11CCB43C840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66800" y="919644"/>
            <a:ext cx="6898325" cy="5670423"/>
          </a:xfrm>
          <a:prstGeom prst="rect">
            <a:avLst/>
          </a:prstGeom>
        </p:spPr>
      </p:pic>
      <p:grpSp>
        <p:nvGrpSpPr>
          <p:cNvPr id="6" name="Group 5">
            <a:extLst>
              <a:ext uri="{FF2B5EF4-FFF2-40B4-BE49-F238E27FC236}">
                <a16:creationId xmlns:a16="http://schemas.microsoft.com/office/drawing/2014/main" id="{6FEA4D27-398F-114F-9B5E-F099B78CAD36}"/>
              </a:ext>
            </a:extLst>
          </p:cNvPr>
          <p:cNvGrpSpPr/>
          <p:nvPr/>
        </p:nvGrpSpPr>
        <p:grpSpPr>
          <a:xfrm rot="20838523">
            <a:off x="839107" y="768130"/>
            <a:ext cx="2960191" cy="834324"/>
            <a:chOff x="-1" y="336550"/>
            <a:chExt cx="3481852" cy="834324"/>
          </a:xfrm>
        </p:grpSpPr>
        <p:pic>
          <p:nvPicPr>
            <p:cNvPr id="7" name="Picture 6" descr="A picture containing board, sitting, wooden, table&#10;&#10;Description automatically generated">
              <a:extLst>
                <a:ext uri="{FF2B5EF4-FFF2-40B4-BE49-F238E27FC236}">
                  <a16:creationId xmlns:a16="http://schemas.microsoft.com/office/drawing/2014/main" id="{93A517F8-FB2A-7249-B8C7-D3F2A3482BDE}"/>
                </a:ext>
              </a:extLst>
            </p:cNvPr>
            <p:cNvPicPr>
              <a:picLocks noChangeAspect="1"/>
            </p:cNvPicPr>
            <p:nvPr/>
          </p:nvPicPr>
          <p:blipFill>
            <a:blip r:embed="rId3"/>
            <a:stretch>
              <a:fillRect/>
            </a:stretch>
          </p:blipFill>
          <p:spPr>
            <a:xfrm>
              <a:off x="-1" y="336550"/>
              <a:ext cx="3481852" cy="834324"/>
            </a:xfrm>
            <a:prstGeom prst="rect">
              <a:avLst/>
            </a:prstGeom>
          </p:spPr>
        </p:pic>
        <p:sp>
          <p:nvSpPr>
            <p:cNvPr id="8" name="TextBox 7">
              <a:extLst>
                <a:ext uri="{FF2B5EF4-FFF2-40B4-BE49-F238E27FC236}">
                  <a16:creationId xmlns:a16="http://schemas.microsoft.com/office/drawing/2014/main" id="{CCC981F8-1342-F540-96B2-2DEA17AC4A12}"/>
                </a:ext>
              </a:extLst>
            </p:cNvPr>
            <p:cNvSpPr txBox="1"/>
            <p:nvPr/>
          </p:nvSpPr>
          <p:spPr>
            <a:xfrm>
              <a:off x="177799" y="459888"/>
              <a:ext cx="3176841" cy="553998"/>
            </a:xfrm>
            <a:prstGeom prst="rect">
              <a:avLst/>
            </a:prstGeom>
            <a:noFill/>
          </p:spPr>
          <p:txBody>
            <a:bodyPr wrap="square" rtlCol="0">
              <a:spAutoFit/>
            </a:bodyPr>
            <a:lstStyle/>
            <a:p>
              <a:pPr algn="ctr"/>
              <a:r>
                <a:rPr lang="en-US" sz="3000" i="1" dirty="0">
                  <a:latin typeface="+mj-lt"/>
                </a:rPr>
                <a:t>Layer 2 &amp; 3</a:t>
              </a:r>
            </a:p>
          </p:txBody>
        </p:sp>
      </p:grpSp>
      <p:sp>
        <p:nvSpPr>
          <p:cNvPr id="2" name="Rectangle 1">
            <a:extLst>
              <a:ext uri="{FF2B5EF4-FFF2-40B4-BE49-F238E27FC236}">
                <a16:creationId xmlns:a16="http://schemas.microsoft.com/office/drawing/2014/main" id="{3EB53BC7-F5E1-1B45-8D3C-1D086CAF128D}"/>
              </a:ext>
            </a:extLst>
          </p:cNvPr>
          <p:cNvSpPr/>
          <p:nvPr/>
        </p:nvSpPr>
        <p:spPr>
          <a:xfrm>
            <a:off x="7543800" y="798569"/>
            <a:ext cx="4016829" cy="5355312"/>
          </a:xfrm>
          <a:prstGeom prst="rect">
            <a:avLst/>
          </a:prstGeom>
        </p:spPr>
        <p:txBody>
          <a:bodyPr wrap="square">
            <a:spAutoFit/>
          </a:bodyPr>
          <a:lstStyle/>
          <a:p>
            <a:r>
              <a:rPr lang="en-GB" b="1" dirty="0">
                <a:solidFill>
                  <a:srgbClr val="EB2A85"/>
                </a:solidFill>
                <a:latin typeface="+mj-lt"/>
              </a:rPr>
              <a:t>STEP 6:</a:t>
            </a:r>
            <a:r>
              <a:rPr lang="en-GB" dirty="0">
                <a:solidFill>
                  <a:srgbClr val="373737"/>
                </a:solidFill>
                <a:latin typeface="+mj-lt"/>
              </a:rPr>
              <a:t> Build a second layer of pyramids on top of the first layer, this one will consist of two rows of three pyramids.</a:t>
            </a:r>
          </a:p>
          <a:p>
            <a:endParaRPr lang="en-GB" dirty="0">
              <a:solidFill>
                <a:srgbClr val="373737"/>
              </a:solidFill>
              <a:latin typeface="+mj-lt"/>
            </a:endParaRPr>
          </a:p>
          <a:p>
            <a:r>
              <a:rPr lang="en-GB" b="1" dirty="0">
                <a:solidFill>
                  <a:srgbClr val="EB2A85"/>
                </a:solidFill>
                <a:latin typeface="+mj-lt"/>
              </a:rPr>
              <a:t>Note:</a:t>
            </a:r>
            <a:r>
              <a:rPr lang="en-GB" dirty="0">
                <a:solidFill>
                  <a:srgbClr val="373737"/>
                </a:solidFill>
                <a:latin typeface="+mj-lt"/>
              </a:rPr>
              <a:t> For layer 3 we have to change tack, because if it were another row of pyramids it would consist of only two pyramids!</a:t>
            </a:r>
          </a:p>
          <a:p>
            <a:endParaRPr lang="en-GB" dirty="0">
              <a:solidFill>
                <a:srgbClr val="373737"/>
              </a:solidFill>
              <a:latin typeface="+mj-lt"/>
            </a:endParaRPr>
          </a:p>
          <a:p>
            <a:r>
              <a:rPr lang="en-GB" b="1" dirty="0">
                <a:solidFill>
                  <a:srgbClr val="EB2A85"/>
                </a:solidFill>
                <a:latin typeface="+mj-lt"/>
              </a:rPr>
              <a:t>STEP 7:</a:t>
            </a:r>
            <a:r>
              <a:rPr lang="en-GB" dirty="0">
                <a:solidFill>
                  <a:srgbClr val="373737"/>
                </a:solidFill>
                <a:latin typeface="+mj-lt"/>
              </a:rPr>
              <a:t> Start by connecting the six marshmallows at the top of layer 2 to four marshmallows in square formation. Add lots of diagonal cross braces to provide extra </a:t>
            </a:r>
            <a:r>
              <a:rPr lang="en-GB" dirty="0" err="1">
                <a:solidFill>
                  <a:srgbClr val="373737"/>
                </a:solidFill>
                <a:latin typeface="+mj-lt"/>
              </a:rPr>
              <a:t>rigidty</a:t>
            </a:r>
            <a:r>
              <a:rPr lang="en-GB" dirty="0">
                <a:solidFill>
                  <a:srgbClr val="373737"/>
                </a:solidFill>
                <a:latin typeface="+mj-lt"/>
              </a:rPr>
              <a:t>.</a:t>
            </a:r>
          </a:p>
          <a:p>
            <a:endParaRPr lang="en-GB" dirty="0">
              <a:solidFill>
                <a:srgbClr val="373737"/>
              </a:solidFill>
              <a:latin typeface="+mj-lt"/>
            </a:endParaRPr>
          </a:p>
          <a:p>
            <a:r>
              <a:rPr lang="en-GB" b="1" dirty="0">
                <a:solidFill>
                  <a:srgbClr val="EB2A85"/>
                </a:solidFill>
                <a:latin typeface="+mj-lt"/>
              </a:rPr>
              <a:t>STEP 8:</a:t>
            </a:r>
            <a:r>
              <a:rPr lang="en-GB" dirty="0">
                <a:solidFill>
                  <a:srgbClr val="373737"/>
                </a:solidFill>
                <a:latin typeface="+mj-lt"/>
              </a:rPr>
              <a:t> Construct two ‘flying buttresses’ on opposite sides, each made from a single marshmallow supported by spaghetti, this will help support the spire.</a:t>
            </a:r>
            <a:endParaRPr lang="en-GB" b="0" i="0" dirty="0">
              <a:solidFill>
                <a:srgbClr val="373737"/>
              </a:solidFill>
              <a:effectLst/>
              <a:latin typeface="+mj-lt"/>
            </a:endParaRPr>
          </a:p>
        </p:txBody>
      </p:sp>
    </p:spTree>
    <p:extLst>
      <p:ext uri="{BB962C8B-B14F-4D97-AF65-F5344CB8AC3E}">
        <p14:creationId xmlns:p14="http://schemas.microsoft.com/office/powerpoint/2010/main" val="4256155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7EBEA"/>
        </a:solidFill>
        <a:effectLst/>
      </p:bgPr>
    </p:bg>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A2A3BA68-5DD5-2B4B-BCAD-41A6FE4BB9A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3295" y="94943"/>
            <a:ext cx="7889268" cy="6626985"/>
          </a:xfrm>
          <a:prstGeom prst="rect">
            <a:avLst/>
          </a:prstGeom>
        </p:spPr>
      </p:pic>
      <p:grpSp>
        <p:nvGrpSpPr>
          <p:cNvPr id="4" name="Group 3">
            <a:extLst>
              <a:ext uri="{FF2B5EF4-FFF2-40B4-BE49-F238E27FC236}">
                <a16:creationId xmlns:a16="http://schemas.microsoft.com/office/drawing/2014/main" id="{E014C668-EE18-1242-9D3C-0C54574F9A78}"/>
              </a:ext>
            </a:extLst>
          </p:cNvPr>
          <p:cNvGrpSpPr/>
          <p:nvPr/>
        </p:nvGrpSpPr>
        <p:grpSpPr>
          <a:xfrm rot="20838523">
            <a:off x="1080407" y="1597258"/>
            <a:ext cx="2960191" cy="834324"/>
            <a:chOff x="-1" y="336550"/>
            <a:chExt cx="3481852" cy="834324"/>
          </a:xfrm>
        </p:grpSpPr>
        <p:pic>
          <p:nvPicPr>
            <p:cNvPr id="5" name="Picture 4" descr="A picture containing board, sitting, wooden, table&#10;&#10;Description automatically generated">
              <a:extLst>
                <a:ext uri="{FF2B5EF4-FFF2-40B4-BE49-F238E27FC236}">
                  <a16:creationId xmlns:a16="http://schemas.microsoft.com/office/drawing/2014/main" id="{5E7CCB6B-2EB8-8C42-AC6D-6C94DE6F9C5D}"/>
                </a:ext>
              </a:extLst>
            </p:cNvPr>
            <p:cNvPicPr>
              <a:picLocks noChangeAspect="1"/>
            </p:cNvPicPr>
            <p:nvPr/>
          </p:nvPicPr>
          <p:blipFill>
            <a:blip r:embed="rId3"/>
            <a:stretch>
              <a:fillRect/>
            </a:stretch>
          </p:blipFill>
          <p:spPr>
            <a:xfrm>
              <a:off x="-1" y="336550"/>
              <a:ext cx="3481852" cy="834324"/>
            </a:xfrm>
            <a:prstGeom prst="rect">
              <a:avLst/>
            </a:prstGeom>
          </p:spPr>
        </p:pic>
        <p:sp>
          <p:nvSpPr>
            <p:cNvPr id="6" name="TextBox 5">
              <a:extLst>
                <a:ext uri="{FF2B5EF4-FFF2-40B4-BE49-F238E27FC236}">
                  <a16:creationId xmlns:a16="http://schemas.microsoft.com/office/drawing/2014/main" id="{4280B8BD-4E7F-BB40-BE1F-04DCBD18A61C}"/>
                </a:ext>
              </a:extLst>
            </p:cNvPr>
            <p:cNvSpPr txBox="1"/>
            <p:nvPr/>
          </p:nvSpPr>
          <p:spPr>
            <a:xfrm>
              <a:off x="177799" y="459888"/>
              <a:ext cx="3176841" cy="553998"/>
            </a:xfrm>
            <a:prstGeom prst="rect">
              <a:avLst/>
            </a:prstGeom>
            <a:noFill/>
          </p:spPr>
          <p:txBody>
            <a:bodyPr wrap="square" rtlCol="0">
              <a:spAutoFit/>
            </a:bodyPr>
            <a:lstStyle/>
            <a:p>
              <a:pPr algn="ctr"/>
              <a:r>
                <a:rPr lang="en-US" sz="3000" i="1" dirty="0">
                  <a:latin typeface="+mj-lt"/>
                </a:rPr>
                <a:t>The Spire</a:t>
              </a:r>
            </a:p>
          </p:txBody>
        </p:sp>
      </p:grpSp>
      <p:sp>
        <p:nvSpPr>
          <p:cNvPr id="2" name="Rectangle 1">
            <a:extLst>
              <a:ext uri="{FF2B5EF4-FFF2-40B4-BE49-F238E27FC236}">
                <a16:creationId xmlns:a16="http://schemas.microsoft.com/office/drawing/2014/main" id="{FA2E5540-EF10-E64E-91C8-F733242BE6E3}"/>
              </a:ext>
            </a:extLst>
          </p:cNvPr>
          <p:cNvSpPr/>
          <p:nvPr/>
        </p:nvSpPr>
        <p:spPr>
          <a:xfrm>
            <a:off x="7130142" y="1415144"/>
            <a:ext cx="3984172" cy="3970318"/>
          </a:xfrm>
          <a:prstGeom prst="rect">
            <a:avLst/>
          </a:prstGeom>
        </p:spPr>
        <p:txBody>
          <a:bodyPr wrap="square">
            <a:spAutoFit/>
          </a:bodyPr>
          <a:lstStyle/>
          <a:p>
            <a:r>
              <a:rPr lang="en-GB" b="1" dirty="0">
                <a:solidFill>
                  <a:srgbClr val="EB2A85"/>
                </a:solidFill>
                <a:latin typeface="+mj-lt"/>
              </a:rPr>
              <a:t>STEP 9:</a:t>
            </a:r>
            <a:r>
              <a:rPr lang="en-GB" dirty="0">
                <a:solidFill>
                  <a:srgbClr val="373737"/>
                </a:solidFill>
                <a:latin typeface="+mj-lt"/>
              </a:rPr>
              <a:t> To make the spire connect three cubes, with a base the same size as the four marshmallows in layer 3. Add DIAGONAL cross braces to each side, and across OPPOSITE sides, otherwise the cubes will collapse.</a:t>
            </a:r>
          </a:p>
          <a:p>
            <a:endParaRPr lang="en-GB" dirty="0">
              <a:solidFill>
                <a:srgbClr val="373737"/>
              </a:solidFill>
              <a:latin typeface="+mj-lt"/>
            </a:endParaRPr>
          </a:p>
          <a:p>
            <a:r>
              <a:rPr lang="en-GB" b="1" dirty="0">
                <a:solidFill>
                  <a:srgbClr val="EB2A85"/>
                </a:solidFill>
                <a:latin typeface="+mj-lt"/>
              </a:rPr>
              <a:t>STEP 10:</a:t>
            </a:r>
            <a:r>
              <a:rPr lang="en-GB" dirty="0">
                <a:solidFill>
                  <a:srgbClr val="373737"/>
                </a:solidFill>
                <a:latin typeface="+mj-lt"/>
              </a:rPr>
              <a:t> Add two more flying buttresses, the mirror opposite to the ones you added to layer 3.</a:t>
            </a:r>
          </a:p>
          <a:p>
            <a:endParaRPr lang="en-GB" dirty="0">
              <a:solidFill>
                <a:srgbClr val="373737"/>
              </a:solidFill>
              <a:latin typeface="+mj-lt"/>
            </a:endParaRPr>
          </a:p>
          <a:p>
            <a:r>
              <a:rPr lang="en-GB" b="1" dirty="0">
                <a:solidFill>
                  <a:srgbClr val="EB2A85"/>
                </a:solidFill>
                <a:latin typeface="+mj-lt"/>
              </a:rPr>
              <a:t>STEP 11:</a:t>
            </a:r>
            <a:r>
              <a:rPr lang="en-GB" dirty="0">
                <a:solidFill>
                  <a:srgbClr val="373737"/>
                </a:solidFill>
                <a:latin typeface="+mj-lt"/>
              </a:rPr>
              <a:t> To complete the spire add a ‘bottomless pyramid’ onto the top cube, to give the spire a nice point!</a:t>
            </a:r>
            <a:endParaRPr lang="en-GB" b="0" i="0" dirty="0">
              <a:solidFill>
                <a:srgbClr val="373737"/>
              </a:solidFill>
              <a:effectLst/>
              <a:latin typeface="+mj-lt"/>
            </a:endParaRPr>
          </a:p>
        </p:txBody>
      </p:sp>
    </p:spTree>
    <p:extLst>
      <p:ext uri="{BB962C8B-B14F-4D97-AF65-F5344CB8AC3E}">
        <p14:creationId xmlns:p14="http://schemas.microsoft.com/office/powerpoint/2010/main" val="368545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7EBEA"/>
        </a:solidFill>
        <a:effectLst/>
      </p:bgPr>
    </p:bg>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251FA8E2-6644-BF4B-AA13-57BE7625E3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26727" y="500744"/>
            <a:ext cx="7311401" cy="5973414"/>
          </a:xfrm>
          <a:prstGeom prst="rect">
            <a:avLst/>
          </a:prstGeom>
        </p:spPr>
      </p:pic>
      <p:grpSp>
        <p:nvGrpSpPr>
          <p:cNvPr id="5" name="Group 4">
            <a:extLst>
              <a:ext uri="{FF2B5EF4-FFF2-40B4-BE49-F238E27FC236}">
                <a16:creationId xmlns:a16="http://schemas.microsoft.com/office/drawing/2014/main" id="{7D9BD0EC-F7C3-5B4F-AB83-182CFA5CD45B}"/>
              </a:ext>
            </a:extLst>
          </p:cNvPr>
          <p:cNvGrpSpPr/>
          <p:nvPr/>
        </p:nvGrpSpPr>
        <p:grpSpPr>
          <a:xfrm rot="20838523">
            <a:off x="461736" y="2250400"/>
            <a:ext cx="2960191" cy="834324"/>
            <a:chOff x="-1" y="336550"/>
            <a:chExt cx="3481852" cy="834324"/>
          </a:xfrm>
        </p:grpSpPr>
        <p:pic>
          <p:nvPicPr>
            <p:cNvPr id="6" name="Picture 5" descr="A picture containing board, sitting, wooden, table&#10;&#10;Description automatically generated">
              <a:extLst>
                <a:ext uri="{FF2B5EF4-FFF2-40B4-BE49-F238E27FC236}">
                  <a16:creationId xmlns:a16="http://schemas.microsoft.com/office/drawing/2014/main" id="{867303F4-67AF-6447-8528-9E08789B910C}"/>
                </a:ext>
              </a:extLst>
            </p:cNvPr>
            <p:cNvPicPr>
              <a:picLocks noChangeAspect="1"/>
            </p:cNvPicPr>
            <p:nvPr/>
          </p:nvPicPr>
          <p:blipFill>
            <a:blip r:embed="rId3"/>
            <a:stretch>
              <a:fillRect/>
            </a:stretch>
          </p:blipFill>
          <p:spPr>
            <a:xfrm>
              <a:off x="-1" y="336550"/>
              <a:ext cx="3481852" cy="834324"/>
            </a:xfrm>
            <a:prstGeom prst="rect">
              <a:avLst/>
            </a:prstGeom>
          </p:spPr>
        </p:pic>
        <p:sp>
          <p:nvSpPr>
            <p:cNvPr id="7" name="TextBox 6">
              <a:extLst>
                <a:ext uri="{FF2B5EF4-FFF2-40B4-BE49-F238E27FC236}">
                  <a16:creationId xmlns:a16="http://schemas.microsoft.com/office/drawing/2014/main" id="{C2BD2D5B-9EA3-4949-8742-2E2BCF396A4B}"/>
                </a:ext>
              </a:extLst>
            </p:cNvPr>
            <p:cNvSpPr txBox="1"/>
            <p:nvPr/>
          </p:nvSpPr>
          <p:spPr>
            <a:xfrm>
              <a:off x="177799" y="459888"/>
              <a:ext cx="3176841" cy="553998"/>
            </a:xfrm>
            <a:prstGeom prst="rect">
              <a:avLst/>
            </a:prstGeom>
            <a:noFill/>
          </p:spPr>
          <p:txBody>
            <a:bodyPr wrap="square" rtlCol="0">
              <a:spAutoFit/>
            </a:bodyPr>
            <a:lstStyle/>
            <a:p>
              <a:pPr algn="ctr"/>
              <a:r>
                <a:rPr lang="en-US" sz="3000" i="1" dirty="0">
                  <a:latin typeface="+mj-lt"/>
                </a:rPr>
                <a:t>Join the Spire</a:t>
              </a:r>
            </a:p>
          </p:txBody>
        </p:sp>
      </p:grpSp>
      <p:sp>
        <p:nvSpPr>
          <p:cNvPr id="2" name="Rectangle 1">
            <a:extLst>
              <a:ext uri="{FF2B5EF4-FFF2-40B4-BE49-F238E27FC236}">
                <a16:creationId xmlns:a16="http://schemas.microsoft.com/office/drawing/2014/main" id="{03AECE0C-35DB-1D42-BF84-FEADA818762B}"/>
              </a:ext>
            </a:extLst>
          </p:cNvPr>
          <p:cNvSpPr/>
          <p:nvPr/>
        </p:nvSpPr>
        <p:spPr>
          <a:xfrm>
            <a:off x="8534400" y="1411853"/>
            <a:ext cx="2928257" cy="3970318"/>
          </a:xfrm>
          <a:prstGeom prst="rect">
            <a:avLst/>
          </a:prstGeom>
        </p:spPr>
        <p:txBody>
          <a:bodyPr wrap="square">
            <a:spAutoFit/>
          </a:bodyPr>
          <a:lstStyle/>
          <a:p>
            <a:r>
              <a:rPr lang="en-GB" b="1" dirty="0">
                <a:solidFill>
                  <a:srgbClr val="EB2A85"/>
                </a:solidFill>
                <a:latin typeface="+mj-lt"/>
              </a:rPr>
              <a:t>STEP 12:</a:t>
            </a:r>
            <a:r>
              <a:rPr lang="en-GB" dirty="0">
                <a:solidFill>
                  <a:srgbClr val="373737"/>
                </a:solidFill>
                <a:latin typeface="+mj-lt"/>
              </a:rPr>
              <a:t> Building the spire separately means you can more easily move or transport your tower. When you are ready to join them, lower the spire onto the base so the ‘flying buttresses’ are aligned.</a:t>
            </a:r>
          </a:p>
          <a:p>
            <a:endParaRPr lang="en-GB" dirty="0">
              <a:solidFill>
                <a:srgbClr val="373737"/>
              </a:solidFill>
              <a:latin typeface="+mj-lt"/>
            </a:endParaRPr>
          </a:p>
          <a:p>
            <a:r>
              <a:rPr lang="en-GB" b="1" dirty="0">
                <a:solidFill>
                  <a:srgbClr val="EB2A85"/>
                </a:solidFill>
                <a:latin typeface="+mj-lt"/>
              </a:rPr>
              <a:t>STEP 13:</a:t>
            </a:r>
            <a:r>
              <a:rPr lang="en-GB" dirty="0">
                <a:solidFill>
                  <a:srgbClr val="373737"/>
                </a:solidFill>
                <a:latin typeface="+mj-lt"/>
              </a:rPr>
              <a:t> Fix them together by pushing short strands of spaghetti through both marshmallows in each ‘flying buttress’.</a:t>
            </a:r>
            <a:endParaRPr lang="en-GB" b="0" i="0" dirty="0">
              <a:solidFill>
                <a:srgbClr val="373737"/>
              </a:solidFill>
              <a:effectLst/>
              <a:latin typeface="+mj-lt"/>
            </a:endParaRPr>
          </a:p>
        </p:txBody>
      </p:sp>
    </p:spTree>
    <p:extLst>
      <p:ext uri="{BB962C8B-B14F-4D97-AF65-F5344CB8AC3E}">
        <p14:creationId xmlns:p14="http://schemas.microsoft.com/office/powerpoint/2010/main" val="2120141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7EBEA"/>
        </a:solidFill>
        <a:effectLst/>
      </p:bgPr>
    </p:bg>
    <p:spTree>
      <p:nvGrpSpPr>
        <p:cNvPr id="1" name=""/>
        <p:cNvGrpSpPr/>
        <p:nvPr/>
      </p:nvGrpSpPr>
      <p:grpSpPr>
        <a:xfrm>
          <a:off x="0" y="0"/>
          <a:ext cx="0" cy="0"/>
          <a:chOff x="0" y="0"/>
          <a:chExt cx="0" cy="0"/>
        </a:xfrm>
      </p:grpSpPr>
      <p:pic>
        <p:nvPicPr>
          <p:cNvPr id="4" name="Picture 3" descr="A picture containing game&#10;&#10;Description automatically generated">
            <a:extLst>
              <a:ext uri="{FF2B5EF4-FFF2-40B4-BE49-F238E27FC236}">
                <a16:creationId xmlns:a16="http://schemas.microsoft.com/office/drawing/2014/main" id="{535EEF80-D0FD-BE4C-A0AD-94D47E1C9F3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2828" y="1371600"/>
            <a:ext cx="9296607" cy="4871422"/>
          </a:xfrm>
          <a:prstGeom prst="rect">
            <a:avLst/>
          </a:prstGeom>
        </p:spPr>
      </p:pic>
      <p:grpSp>
        <p:nvGrpSpPr>
          <p:cNvPr id="5" name="Group 4">
            <a:extLst>
              <a:ext uri="{FF2B5EF4-FFF2-40B4-BE49-F238E27FC236}">
                <a16:creationId xmlns:a16="http://schemas.microsoft.com/office/drawing/2014/main" id="{386CD2FB-E13D-704F-9EE6-D6266683F694}"/>
              </a:ext>
            </a:extLst>
          </p:cNvPr>
          <p:cNvGrpSpPr/>
          <p:nvPr/>
        </p:nvGrpSpPr>
        <p:grpSpPr>
          <a:xfrm rot="20716403">
            <a:off x="826408" y="893316"/>
            <a:ext cx="2960191" cy="834324"/>
            <a:chOff x="-1" y="336550"/>
            <a:chExt cx="3481852" cy="834324"/>
          </a:xfrm>
        </p:grpSpPr>
        <p:pic>
          <p:nvPicPr>
            <p:cNvPr id="6" name="Picture 5" descr="A picture containing board, sitting, wooden, table&#10;&#10;Description automatically generated">
              <a:extLst>
                <a:ext uri="{FF2B5EF4-FFF2-40B4-BE49-F238E27FC236}">
                  <a16:creationId xmlns:a16="http://schemas.microsoft.com/office/drawing/2014/main" id="{CB0DA612-4C33-4642-A315-31B8D1EF8A93}"/>
                </a:ext>
              </a:extLst>
            </p:cNvPr>
            <p:cNvPicPr>
              <a:picLocks noChangeAspect="1"/>
            </p:cNvPicPr>
            <p:nvPr/>
          </p:nvPicPr>
          <p:blipFill>
            <a:blip r:embed="rId3"/>
            <a:stretch>
              <a:fillRect/>
            </a:stretch>
          </p:blipFill>
          <p:spPr>
            <a:xfrm>
              <a:off x="-1" y="336550"/>
              <a:ext cx="3481852" cy="834324"/>
            </a:xfrm>
            <a:prstGeom prst="rect">
              <a:avLst/>
            </a:prstGeom>
          </p:spPr>
        </p:pic>
        <p:sp>
          <p:nvSpPr>
            <p:cNvPr id="7" name="TextBox 6">
              <a:extLst>
                <a:ext uri="{FF2B5EF4-FFF2-40B4-BE49-F238E27FC236}">
                  <a16:creationId xmlns:a16="http://schemas.microsoft.com/office/drawing/2014/main" id="{89B02502-FEE5-FE47-8D8B-045C06A2E059}"/>
                </a:ext>
              </a:extLst>
            </p:cNvPr>
            <p:cNvSpPr txBox="1"/>
            <p:nvPr/>
          </p:nvSpPr>
          <p:spPr>
            <a:xfrm>
              <a:off x="177799" y="459888"/>
              <a:ext cx="3176841" cy="553998"/>
            </a:xfrm>
            <a:prstGeom prst="rect">
              <a:avLst/>
            </a:prstGeom>
            <a:noFill/>
          </p:spPr>
          <p:txBody>
            <a:bodyPr wrap="square" rtlCol="0">
              <a:spAutoFit/>
            </a:bodyPr>
            <a:lstStyle/>
            <a:p>
              <a:pPr algn="ctr"/>
              <a:r>
                <a:rPr lang="en-US" sz="3000" i="1" dirty="0">
                  <a:latin typeface="+mj-lt"/>
                </a:rPr>
                <a:t>Egg Holder</a:t>
              </a:r>
            </a:p>
          </p:txBody>
        </p:sp>
      </p:grpSp>
      <p:sp>
        <p:nvSpPr>
          <p:cNvPr id="2" name="Rectangle 1">
            <a:extLst>
              <a:ext uri="{FF2B5EF4-FFF2-40B4-BE49-F238E27FC236}">
                <a16:creationId xmlns:a16="http://schemas.microsoft.com/office/drawing/2014/main" id="{EDC6FA82-1B6D-9345-B8E2-E6FA181895B2}"/>
              </a:ext>
            </a:extLst>
          </p:cNvPr>
          <p:cNvSpPr/>
          <p:nvPr/>
        </p:nvSpPr>
        <p:spPr>
          <a:xfrm>
            <a:off x="8850085" y="763565"/>
            <a:ext cx="2590800" cy="2862322"/>
          </a:xfrm>
          <a:prstGeom prst="rect">
            <a:avLst/>
          </a:prstGeom>
        </p:spPr>
        <p:txBody>
          <a:bodyPr wrap="square">
            <a:spAutoFit/>
          </a:bodyPr>
          <a:lstStyle/>
          <a:p>
            <a:r>
              <a:rPr lang="en-GB" b="1" dirty="0">
                <a:solidFill>
                  <a:srgbClr val="EB2A85"/>
                </a:solidFill>
                <a:latin typeface="+mj-lt"/>
              </a:rPr>
              <a:t>STEP 14:</a:t>
            </a:r>
            <a:r>
              <a:rPr lang="en-GB" dirty="0">
                <a:solidFill>
                  <a:srgbClr val="373737"/>
                </a:solidFill>
                <a:latin typeface="+mj-lt"/>
              </a:rPr>
              <a:t> Spaghetti and marshmallow tower challenges often require an egg to be supported by the structure. The best way to do that is by creating a ‘nest’ from short strands of spaghetti pushed into the top marshmallow.</a:t>
            </a:r>
            <a:endParaRPr lang="en-US" dirty="0">
              <a:latin typeface="+mj-lt"/>
            </a:endParaRPr>
          </a:p>
        </p:txBody>
      </p:sp>
    </p:spTree>
    <p:extLst>
      <p:ext uri="{BB962C8B-B14F-4D97-AF65-F5344CB8AC3E}">
        <p14:creationId xmlns:p14="http://schemas.microsoft.com/office/powerpoint/2010/main" val="1343190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7EBEA"/>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03635C-F464-B44D-BF38-B38AE6B78E43}"/>
              </a:ext>
            </a:extLst>
          </p:cNvPr>
          <p:cNvSpPr txBox="1"/>
          <p:nvPr/>
        </p:nvSpPr>
        <p:spPr>
          <a:xfrm>
            <a:off x="0" y="3533088"/>
            <a:ext cx="12192000" cy="2308324"/>
          </a:xfrm>
          <a:prstGeom prst="rect">
            <a:avLst/>
          </a:prstGeom>
          <a:noFill/>
        </p:spPr>
        <p:txBody>
          <a:bodyPr wrap="square" rtlCol="0">
            <a:spAutoFit/>
          </a:bodyPr>
          <a:lstStyle/>
          <a:p>
            <a:pPr algn="ctr"/>
            <a:r>
              <a:rPr lang="en-US" sz="1600" dirty="0">
                <a:latin typeface="+mj-lt"/>
              </a:rPr>
              <a:t>If you found this helpful, please let me know!</a:t>
            </a:r>
          </a:p>
          <a:p>
            <a:pPr algn="ctr"/>
            <a:r>
              <a:rPr lang="en-US" sz="1600" dirty="0">
                <a:latin typeface="+mj-lt"/>
              </a:rPr>
              <a:t>Twitter: @</a:t>
            </a:r>
            <a:r>
              <a:rPr lang="en-US" sz="1600" dirty="0" err="1">
                <a:latin typeface="+mj-lt"/>
              </a:rPr>
              <a:t>makefuncreating</a:t>
            </a:r>
            <a:endParaRPr lang="en-US" sz="1600" dirty="0">
              <a:latin typeface="+mj-lt"/>
            </a:endParaRPr>
          </a:p>
          <a:p>
            <a:pPr algn="ctr"/>
            <a:r>
              <a:rPr lang="en-US" sz="1600" dirty="0">
                <a:latin typeface="+mj-lt"/>
              </a:rPr>
              <a:t>Email: scott@makefuncreating.com</a:t>
            </a:r>
          </a:p>
          <a:p>
            <a:pPr algn="ctr"/>
            <a:endParaRPr lang="en-US" sz="1600" dirty="0">
              <a:latin typeface="+mj-lt"/>
            </a:endParaRPr>
          </a:p>
          <a:p>
            <a:pPr algn="ctr"/>
            <a:r>
              <a:rPr lang="en-US" sz="1600" dirty="0">
                <a:latin typeface="+mj-lt"/>
              </a:rPr>
              <a:t>Also, what other projects would you like to see…</a:t>
            </a:r>
            <a:r>
              <a:rPr lang="en-US" sz="1600" dirty="0" err="1">
                <a:latin typeface="+mj-lt"/>
              </a:rPr>
              <a:t>rubberband</a:t>
            </a:r>
            <a:r>
              <a:rPr lang="en-US" sz="1600" dirty="0">
                <a:latin typeface="+mj-lt"/>
              </a:rPr>
              <a:t> cars,</a:t>
            </a:r>
          </a:p>
          <a:p>
            <a:pPr algn="ctr"/>
            <a:r>
              <a:rPr lang="en-US" sz="1600" dirty="0">
                <a:latin typeface="+mj-lt"/>
              </a:rPr>
              <a:t>marble runs… send me your ideas?</a:t>
            </a:r>
          </a:p>
          <a:p>
            <a:pPr algn="ctr"/>
            <a:endParaRPr lang="en-US" sz="1600" dirty="0">
              <a:latin typeface="+mj-lt"/>
            </a:endParaRPr>
          </a:p>
          <a:p>
            <a:pPr algn="ctr"/>
            <a:r>
              <a:rPr lang="en-US" sz="1600" dirty="0">
                <a:latin typeface="+mj-lt"/>
              </a:rPr>
              <a:t>Scott Bedford</a:t>
            </a:r>
          </a:p>
          <a:p>
            <a:pPr algn="ctr"/>
            <a:endParaRPr lang="en-US" sz="1600" dirty="0">
              <a:latin typeface="+mj-lt"/>
            </a:endParaRPr>
          </a:p>
        </p:txBody>
      </p:sp>
      <p:pic>
        <p:nvPicPr>
          <p:cNvPr id="8" name="Picture 7" descr="A close up of a sign&#10;&#10;Description automatically generated">
            <a:extLst>
              <a:ext uri="{FF2B5EF4-FFF2-40B4-BE49-F238E27FC236}">
                <a16:creationId xmlns:a16="http://schemas.microsoft.com/office/drawing/2014/main" id="{2EDAED93-307C-4D44-92A0-7ED1AFE9D0E3}"/>
              </a:ext>
            </a:extLst>
          </p:cNvPr>
          <p:cNvPicPr>
            <a:picLocks noChangeAspect="1"/>
          </p:cNvPicPr>
          <p:nvPr/>
        </p:nvPicPr>
        <p:blipFill>
          <a:blip r:embed="rId2"/>
          <a:stretch>
            <a:fillRect/>
          </a:stretch>
        </p:blipFill>
        <p:spPr>
          <a:xfrm>
            <a:off x="4804229" y="1017581"/>
            <a:ext cx="2540000" cy="2374900"/>
          </a:xfrm>
          <a:prstGeom prst="rect">
            <a:avLst/>
          </a:prstGeom>
        </p:spPr>
      </p:pic>
    </p:spTree>
    <p:extLst>
      <p:ext uri="{BB962C8B-B14F-4D97-AF65-F5344CB8AC3E}">
        <p14:creationId xmlns:p14="http://schemas.microsoft.com/office/powerpoint/2010/main" val="25725770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513</Words>
  <Application>Microsoft Macintosh PowerPoint</Application>
  <PresentationFormat>Widescreen</PresentationFormat>
  <Paragraphs>38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Bedford</dc:creator>
  <cp:lastModifiedBy>Scott Bedford</cp:lastModifiedBy>
  <cp:revision>7</cp:revision>
  <dcterms:created xsi:type="dcterms:W3CDTF">2020-01-29T23:20:46Z</dcterms:created>
  <dcterms:modified xsi:type="dcterms:W3CDTF">2020-01-30T00:10:53Z</dcterms:modified>
</cp:coreProperties>
</file>